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859" r:id="rId2"/>
    <p:sldId id="1238" r:id="rId3"/>
    <p:sldId id="1239" r:id="rId4"/>
    <p:sldId id="1240" r:id="rId5"/>
    <p:sldId id="1241" r:id="rId6"/>
    <p:sldId id="1242" r:id="rId7"/>
    <p:sldId id="1243" r:id="rId8"/>
    <p:sldId id="1244" r:id="rId9"/>
    <p:sldId id="1245" r:id="rId10"/>
    <p:sldId id="1246" r:id="rId11"/>
    <p:sldId id="1247" r:id="rId12"/>
    <p:sldId id="1248" r:id="rId13"/>
    <p:sldId id="1249" r:id="rId14"/>
    <p:sldId id="1250" r:id="rId15"/>
    <p:sldId id="1251" r:id="rId16"/>
    <p:sldId id="1252" r:id="rId17"/>
    <p:sldId id="1254" r:id="rId18"/>
    <p:sldId id="1255" r:id="rId19"/>
    <p:sldId id="1257" r:id="rId20"/>
    <p:sldId id="1256" r:id="rId21"/>
    <p:sldId id="1258" r:id="rId22"/>
    <p:sldId id="1260" r:id="rId23"/>
    <p:sldId id="1261" r:id="rId24"/>
    <p:sldId id="1262" r:id="rId25"/>
    <p:sldId id="1264" r:id="rId26"/>
    <p:sldId id="1266" r:id="rId2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9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3718942" y="-2738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中考总复习 道德与法治 人教版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综合测试卷八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（考查范围：初中六本书）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日，《中华人民共和国民营经济促进法》正式施行。该法对落实公平竞争审查制度、加强保护民营经济知识产权等方面作出明确规定。关于这些规定可能产生的影响，下列推导正确的是（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落实公平竞争审查制度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促进行政机关规范文明执法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实现国家监察全面覆盖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落实公平竞争审查制度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保障民营经济各项合法权益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全面建成小康社会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保护民营经济知识产权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维护人民群众切身利益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划清个人与公共空间的界限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保护民营经济知识产权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激发民营企业科技创新热情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推动经济高质量发展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59102" y="253902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0823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1919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王女士购买了某小区位于一楼的房产，入住两个月后发现缴纳物业费时还需要缴纳电梯使用费共计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890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元。王女士认为自己所购房产在一楼，不需要乘坐电梯，因此拒交电梯费。本案例中，王女士（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4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法律链接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《中华人民共和国民法典》第二百七十三条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业主对建筑物专有部分以外的共有部分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享有权利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承担义务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不得以放弃权利为由不履行义务。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享有所在楼栋电梯的财产权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不应支付电梯使用费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需与同一栋楼其他住户平等地履行支付电梯费用的义务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需要自觉遵守宪法和法律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为其权利的实现创造条件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可以寻求国家的法律援助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以维护自身的合法权益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06574" y="2276872"/>
            <a:ext cx="11449272" cy="158417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59102" y="184108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4575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0973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改革开放以来，我国逐步确立了公有制为主体、多种所有制经济共同发展，按劳分配为主体、多种分配方式并存，社会主义市场经济体制等社会主义基本经济制度。这一基本经济制度（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已经同我国现阶段社会生产力发展水平不相适应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从根本上解决了我国经济社会发展不平衡的问题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体现了社会主义制度的优越性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是党和人民的伟大创造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是党领导人民实现祖国和平统一的一项重要制度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04146" y="261103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605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284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78125" algn="l"/>
                <a:tab pos="2790825" algn="l"/>
                <a:tab pos="5489575" algn="l"/>
                <a:tab pos="80105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下面漫画中生产厂家、商家的行为后果警示我们青少年要（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2790825" algn="l"/>
                <a:tab pos="5489575" algn="l"/>
                <a:tab pos="801052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打击侵犯知识产权的行为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2790825" algn="l"/>
                <a:tab pos="5489575" algn="l"/>
                <a:tab pos="801052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依法保护自身的知识产权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2790825" algn="l"/>
                <a:tab pos="5489575" algn="l"/>
                <a:tab pos="801052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学会尊重他人的知识产权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2790825" algn="l"/>
                <a:tab pos="5489575" algn="l"/>
                <a:tab pos="8010525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懂得珍惜个人的诚信记录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78125" algn="l"/>
                <a:tab pos="2790825" algn="l"/>
                <a:tab pos="5489575" algn="l"/>
                <a:tab pos="80105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①④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kk79.jpg" descr="id:21474868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61988" y="2096834"/>
            <a:ext cx="3368167" cy="212833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958274" y="157404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357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6931547"/>
              </p:ext>
            </p:extLst>
          </p:nvPr>
        </p:nvGraphicFramePr>
        <p:xfrm>
          <a:off x="982638" y="1055446"/>
          <a:ext cx="10657184" cy="2196799"/>
        </p:xfrm>
        <a:graphic>
          <a:graphicData uri="http://schemas.openxmlformats.org/drawingml/2006/table">
            <a:tbl>
              <a:tblPr firstRow="1" firstCol="1" bandRow="1"/>
              <a:tblGrid>
                <a:gridCol w="2376264">
                  <a:extLst>
                    <a:ext uri="{9D8B030D-6E8A-4147-A177-3AD203B41FA5}">
                      <a16:colId xmlns:a16="http://schemas.microsoft.com/office/drawing/2014/main" val="4225635360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712372107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1743688486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3364837496"/>
                    </a:ext>
                  </a:extLst>
                </a:gridCol>
              </a:tblGrid>
              <a:tr h="86100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党的十八届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三中全会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党的十九届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四中全会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党的二十大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党的二十届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三中全会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0811534"/>
                  </a:ext>
                </a:extLst>
              </a:tr>
              <a:tr h="119095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进一步健全宪法实施监督机制和程序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健全保证宪法全面实施的体制机制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健全保证宪法全面实施的制度体系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完善以宪法为核心的中国特色社会主义法律体系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9592889"/>
                  </a:ext>
                </a:extLst>
              </a:tr>
            </a:tbl>
          </a:graphicData>
        </a:graphic>
      </p:graphicFrame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56992"/>
            <a:ext cx="11485848" cy="3075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符合以上党的会议精神的举措有（　　）</a:t>
            </a:r>
          </a:p>
          <a:p>
            <a:pPr eaLnBrk="1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加强对宪法实施情况的监督检查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维护宪法权威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推进备案审查制度建设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加大合宪性审查工作力度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规范立法程序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确保每一部法律的修改程序与宪法相同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丰富立法内容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力求地方性法规覆盖国家全局性、根本性问题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27054" y="342900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4622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非选择题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本大题共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FFFFFF"/>
                </a:solidFill>
                <a:highlight>
                  <a:srgbClr val="808080"/>
                </a:highligh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简答题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某班举行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创新驱动发展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主题班会，同学们搜集了以下材料。对此，有同学发表了自己的观点。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党的十八大以来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我们加快推进科技自立自强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载人航天、探月探火、深海深地探测、超级计算机、卫星导航、量子信息、核电技术、新能源技术、大飞机制造、生物医药等取得重大成果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我国进入创新型国家行列。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bn4.jpg" descr="id:214748684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64431" y="4180990"/>
            <a:ext cx="6125845" cy="2128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6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2273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运用所学知识，任选其中一位同学的观点进行评析。（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076921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示例：小华的观点错误。我国尚未建成世界科技创新强国，科技创新能力与发达国家相比还存在一定差距。</a:t>
            </a:r>
            <a:endParaRPr lang="zh-CN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小岩的观点正确。创新是一个国家发展的不竭动力，是推动人类社会向前发展的重要力量；全球新一轮科技革命与产业变革深入发展，创新已经成为世界主要国家发展战略的重心。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644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走进法治天地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为预防校园欺凌现象的出现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某校开展预防校园欺凌安全知识宣讲活动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以下为部分宣讲资料。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m50.jpg" descr="id:21474868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116381" y="2016765"/>
            <a:ext cx="3718046" cy="4220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83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）看了这些资料，有同学认为：有了防范校园欺凌的法律和社会保障体系，未成年人就可以高枕无忧了。有的同学认为：对未成年人进行特殊保护，违背了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法律面前一律平等的原则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。对此你的观点是什么？（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337077"/>
            <a:ext cx="11485848" cy="390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法律和社会保障在一定程度上可以对未成年人进行保护，但更需要未成年人提高自我保护意识，并积极践行法律和道德的相关要求。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保护未成年人健康成长是全社会共同的责任，未成年人更需要增强自我保护意识和能力，维护自身合法权益。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宪法和法律赋予未成年人受到特殊保护的权利，未成年人要珍惜自己的权利，依法行使自己的权利，同时要尊重和维护他人的权利，自觉履行公民应尽的义务。 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法律保障功能的实现，靠我们每个人对法律的尊崇和遵守。 对未成年人进行特殊保护与未成年人的身心发展阶段等有关，并未违背法律面前人人平等的原则。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925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新修订的《中华人民共和国国防教育法》正式施行。修订后的国防教育法完善了学校国防教育体系。为帮助学生学习国防教育法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学校开展了主题式教学实践活动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）请你运用所学知识，评析上面这位同学的观点，并发表自己的观点。（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m51.jpg" descr="id:21474868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06974" y="2276872"/>
            <a:ext cx="3453765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32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0915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分。每题只有一个选项是符合题意的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年巴黎奥运会，我国两名跳水女运动员携手拿下跳水双人十米台冠军，又包揽单人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米台的冠亚军。令国人感动的不仅是她们赛场上的成绩，还有赛场下她们的友谊。她们在赛场上是对手，在赛场下是好友。这说明（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为了朋友应该放弃竞争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友谊应该全身心地付出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朋友间没有真正的竞争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竞争并不必然伤害友谊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886780" y="32179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4931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该同学的观点是片面的。他只强调了法律的规范作用，忽视了法律的保护作用。 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法律规范全体社会成员的行为，保护我们的生活，为我们的成长和发展创造安全、健康、有序的社会环境。 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法律规定我们应该享有的权利，应该履行的义务。 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法律为我们评判自己和他人的行为提供了准绳，指引、教育人向善。 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法律通过解决纠纷和制裁违法犯罪，惩恶扬善、伸张正义，维护我们的合法权益，让我们的生活更加美好。 我们在生活中要养成尊法学法守法用法的习惯。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71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推进法治中国建设需要你我共同担当。无论是七八十岁的老人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还是仍在上小学的儿童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都可以为法律的制定与完善贡献经验或提出新鲜的意见。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）全国人大常委会拟推动制定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法治宣传教育法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。你认为哪些内容可以写入这部法律，请提出三条建议。（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不得照抄材料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建议一：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建议二：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建议三：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6970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示例：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学校通过专题教育、课外活动等途径，开展法治宣传教育。 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广播电台、电视台开设法治宣传教育栏目，加强法治新闻报道和典型宣传。 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社区利用宣传栏等形式，向公民宣传相关法律知识。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483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FFFFFF"/>
                </a:solidFill>
                <a:highlight>
                  <a:srgbClr val="808080"/>
                </a:highligh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探究题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阅读材料，回答问题。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关于居民电子产品处理的调研报告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一、 调研目的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了解居民关于废旧电子产品的处理情况、了解电子垃圾的产生原因、尝试提出对于电子垃圾管理的有效举措。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二、 调研对象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本校师生及社区居民。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三、 调研方法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问卷调查、访谈等。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四、 调研过程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发放问卷、访谈、回收结果、统计分析等。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44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五、 调研结果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近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的受访者更换电子产品的间隔为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年左右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的受访者更换频率为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个月及以下。其中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的受访者表示更换电子产品是为了紧跟潮流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对更换下来的电子产品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的受访者选择闲置在家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的受访者选择直接丢弃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的受访者通过相关途径进行回收处理。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在问及将电子产品闲置在家的原因时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绝大部分受访者表示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不知道该如何处理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有近一半的受访者表示不愿意转卖或者回收处理的理由是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担心个人信息泄露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”……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六、 调研结果分析与建议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10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）结合材料，从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共筑生命家园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的角度简要分析调研结果（一）。（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8708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研结果（一）中，大多数受访者更换电子产品的间隔时间短，且大部分是为了追求潮流，对更换下来的电子产品的处理方式又多为闲置或者丢弃，这是对资源的浪费。这说明大部分市民节约和利用资源的意识不强，节能、环保、低碳、文明的绿色生活方式还没有成为他们的自觉行动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487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）结合调研结果（二）反映的问题，请从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参与民主生活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承担社会责任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的角度提出合理化建议。（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049045"/>
            <a:ext cx="11485848" cy="390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示例：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与民主生活的角度：针对大部分受访者不知道该如何处理闲置电子产品的问题，建议居委会联合小区物业、业主委员会以及相关的部门、回收机构等召开座谈会，听取各方意见，共同商量闲置电子产品进社区集中回收事宜，并加大宣传力度，扩大市民对此的知情度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承担社会责任的角度：针对有近一半的受访者不愿意转卖或者回收处理的理由是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担心个人信息泄露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的现象，有关部门要引导回收机构增强其责任意识，不随意泄露他人信息，并加强监管；社区居民要认识到电子垃圾的危害，承担起对社会的责任。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075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6124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国家主席习近平表示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中国愿同非洲国家一道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共商合作大计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共谋发展之道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共促世界和平。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）从国家主席习近平的话语中，你对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中国在国际上的主动作为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有哪些认识？（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43576"/>
            <a:ext cx="11485848" cy="3881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我国坚持全面深化改革，统筹国际国内两个大局，走和平发展道路，奉行互利共赢的开放战略，坚持对外开放的基本国策。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中国积极参与全球治理体系的建设和改革。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中国始终是世界和平的建设者、全球发展的贡献者、国际秩序的维护者。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中国担当向世界展现了大国风范，展示了中国智慧。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中国为国际社会各种难题与危机的化解作出了巨大贡献。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中国为全球治理提出中国方案，贡献中国智慧，发挥负责任的大国作用，促进人类社会共同发展。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中国积极开展中国特色大国外交，推动建设新型国际关系，推动构建人类命运共同体，弘扬和平、发展、公平、正义、民主、自由的全人类共同价值，引领人类进步潮流。等等。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539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0973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生命可以永恒吗？某班级同学们对此展开讨论。下列说法能支持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生命是永恒的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这一观点的有（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人生天地之间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若白驹之过隙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忽然而已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时间平凡而又珍贵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不要轻易地虚度光阴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在人类生命接续中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我们应担当一份使命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民族脊梁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钱学森学成归国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立志报效祖国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10830" y="206084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4931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君子以文会友，以友辅仁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，意思是高尚的人通过学问和文章来结交朋友，并依靠朋友帮助自己培养仁爱。有朋友陪伴，再远的路也不觉得漫长，再曲折的路也不觉得艰难。这说明友谊（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不是一成不变的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可以丰富我们的人生经验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不可能超越物质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是一种心灵的相遇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38308" y="27891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16881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网信部门会同公安、文化和旅游、新闻出版、电影、广播电视等有关部门，根据保护不同年龄阶段的未成年人的需要，确定可能影响未成年人身心健康的网络信息的种类、范围和判断标准。这体现了对未成年人的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网络保护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社会保护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政府保护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司法保护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590122" y="293657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4949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年是中国人民抗日战争暨世界反法西斯战争胜利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周年。某校组织学生走进东北沦陷史陈列馆，聆听抗日故事，追寻红色记忆。此活动的开展旨在（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赋能教育生态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培养创新人才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弘扬民族精神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厚植爱国情怀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继承革命文化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传承红色基因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共享多样文化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消除文化差异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055646" y="184482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203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4931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日，红旗渠迎来总干渠通水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周年。渠水奔涌如初，精神历久弥新——一曲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不认命、不服输、敢于战天斗地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的英雄凯歌冲破激流险滩，奏响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滚石上山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的时代强音。作为中学生，我们可以从红旗渠精神中汲取的成长智慧有（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生命至上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举国同心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团结协作、无私奉献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自力更生、艰苦创业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和平合作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开放包容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919742" y="280638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370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7015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政府高度重视未成年人网络保护工作。新修订的《未成年人网络保护条例》第十七条规定：未成年人的监护人应当加强家庭家教家风建设，提高自身网络素养，规范自身使用网络的行为，加强对未成年人使用网络行为的教育、示范、引导和监督。此规定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政府需加强监管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保护未成年人的合法权益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青少年应自觉遵守规则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提高网络媒介素养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对青少年的网络行为的监督离不开家校合力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家长要担起监护职责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对未成年人加强教育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22798" y="297246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3244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共和国勋章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获得者李振声耕耘田野七十余年，创建了小麦育种新系统，开辟了小麦育种新方向，为实现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让中国人吃饱饭、吃好饭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的目标奋斗不已。这告诉我们要（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在实践中培养否定一切的精神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在奉献社会中欣赏与接纳自己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在挫折中锻造克服困难的意志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在劳动和创造中实现人生价值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98662" y="253902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9449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</TotalTime>
  <Words>3262</Words>
  <Application>Microsoft Office PowerPoint</Application>
  <PresentationFormat>自定义</PresentationFormat>
  <Paragraphs>135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4" baseType="lpstr">
      <vt:lpstr>Calibri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601</cp:revision>
  <dcterms:created xsi:type="dcterms:W3CDTF">2020-11-06T05:24:00Z</dcterms:created>
  <dcterms:modified xsi:type="dcterms:W3CDTF">2025-11-16T03:09:33Z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